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comments/comment1.xml" ContentType="application/vnd.openxmlformats-officedocument.presentationml.comments+xml"/>
  <Override PartName="/ppt/presentation.xml" ContentType="application/vnd.openxmlformats-officedocument.presentationml.presentation.main+xml"/>
  <Override PartName="/ppt/presProps.xml" ContentType="application/vnd.openxmlformats-officedocument.presentationml.presProps+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5"/>
  </p:sldMasterIdLst>
  <p:notesMasterIdLst>
    <p:notesMasterId r:id="rId6"/>
  </p:notesMasterIdLst>
  <p:sldIdLst>
    <p:sldId id="256" r:id="rId7"/>
    <p:sldId id="257" r:id="rId8"/>
    <p:sldId id="258" r:id="rId9"/>
    <p:sldId id="259" r:id="rId10"/>
    <p:sldId id="260" r:id="rId11"/>
    <p:sldId id="261" r:id="rId12"/>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id="0" initials="" name="Harley Stein" lastIdx="1" clrIdx="0"/>
  <p:cmAuthor id="1" initials="" name="Simran Kainth" lastIdx="1"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6.xml" Type="http://schemas.openxmlformats.org/officeDocument/2006/relationships/slide" Id="rId12"/><Relationship Target="presProps.xml" Type="http://schemas.openxmlformats.org/officeDocument/2006/relationships/presProps" Id="rId2"/><Relationship Target="theme/theme3.xml" Type="http://schemas.openxmlformats.org/officeDocument/2006/relationships/theme" Id="rId1"/><Relationship Target="slides/slide4.xml" Type="http://schemas.openxmlformats.org/officeDocument/2006/relationships/slide" Id="rId10"/><Relationship Target="commentAuthors.xml" Type="http://schemas.openxmlformats.org/officeDocument/2006/relationships/commentAuthors" Id="rId4"/><Relationship Target="slides/slide5.xml" Type="http://schemas.openxmlformats.org/officeDocument/2006/relationships/slide" Id="rId11"/><Relationship Target="tableStyles.xml" Type="http://schemas.openxmlformats.org/officeDocument/2006/relationships/tableStyles" Id="rId3"/><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1.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1" authorId="0">
    <p:pos y="0" x="6000"/>
    <p:text>Dis is beautiful</p:text>
  </p:cm>
  <p:cm idx="1" authorId="1">
    <p:pos y="100" x="6000"/>
    <p:text>thanks</p:text>
  </p:cm>
</p:cmLst>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 name="Shape 29"/>
        <p:cNvGrpSpPr/>
        <p:nvPr/>
      </p:nvGrpSpPr>
      <p:grpSpPr>
        <a:xfrm>
          <a:off y="0" x="0"/>
          <a:ext cy="0" cx="0"/>
          <a:chOff y="0" x="0"/>
          <a:chExt cy="0" cx="0"/>
        </a:xfrm>
      </p:grpSpPr>
      <p:sp>
        <p:nvSpPr>
          <p:cNvPr id="30" name="Shape 3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1" name="Shape 3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 name="Shape 38"/>
        <p:cNvGrpSpPr/>
        <p:nvPr/>
      </p:nvGrpSpPr>
      <p:grpSpPr>
        <a:xfrm>
          <a:off y="0" x="0"/>
          <a:ext cy="0" cx="0"/>
          <a:chOff y="0" x="0"/>
          <a:chExt cy="0" cx="0"/>
        </a:xfrm>
      </p:grpSpPr>
      <p:sp>
        <p:nvSpPr>
          <p:cNvPr id="39" name="Shape 3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0" name="Shape 4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 name="Shape 48"/>
        <p:cNvGrpSpPr/>
        <p:nvPr/>
      </p:nvGrpSpPr>
      <p:grpSpPr>
        <a:xfrm>
          <a:off y="0" x="0"/>
          <a:ext cy="0" cx="0"/>
          <a:chOff y="0" x="0"/>
          <a:chExt cy="0" cx="0"/>
        </a:xfrm>
      </p:grpSpPr>
      <p:sp>
        <p:nvSpPr>
          <p:cNvPr id="49" name="Shape 4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0" name="Shape 5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9" name="Shape 5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1583342" x="685800"/>
            <a:ext cy="1159856" cx="7772400"/>
          </a:xfrm>
          <a:prstGeom prst="rect">
            <a:avLst/>
          </a:prstGeom>
        </p:spPr>
        <p:txBody>
          <a:bodyPr bIns="91425" rIns="91425" lIns="91425" tIns="91425" anchor="b" anchorCtr="0"/>
          <a:lstStyle>
            <a:lvl1pPr algn="ctr" indent="304800">
              <a:spcBef>
                <a:spcPts val="0"/>
              </a:spcBef>
              <a:buSzPct val="100000"/>
              <a:defRPr sz="4800"/>
            </a:lvl1pPr>
            <a:lvl2pPr algn="ctr" indent="304800">
              <a:spcBef>
                <a:spcPts val="0"/>
              </a:spcBef>
              <a:buSzPct val="100000"/>
              <a:defRPr sz="4800"/>
            </a:lvl2pPr>
            <a:lvl3pPr algn="ctr" indent="304800">
              <a:spcBef>
                <a:spcPts val="0"/>
              </a:spcBef>
              <a:buSzPct val="100000"/>
              <a:defRPr sz="4800"/>
            </a:lvl3pPr>
            <a:lvl4pPr algn="ctr" indent="304800">
              <a:spcBef>
                <a:spcPts val="0"/>
              </a:spcBef>
              <a:buSzPct val="100000"/>
              <a:defRPr sz="4800"/>
            </a:lvl4pPr>
            <a:lvl5pPr algn="ctr" indent="304800">
              <a:spcBef>
                <a:spcPts val="0"/>
              </a:spcBef>
              <a:buSzPct val="100000"/>
              <a:defRPr sz="4800"/>
            </a:lvl5pPr>
            <a:lvl6pPr algn="ctr" indent="304800">
              <a:spcBef>
                <a:spcPts val="0"/>
              </a:spcBef>
              <a:buSzPct val="100000"/>
              <a:defRPr sz="4800"/>
            </a:lvl6pPr>
            <a:lvl7pPr algn="ctr" indent="304800">
              <a:spcBef>
                <a:spcPts val="0"/>
              </a:spcBef>
              <a:buSzPct val="100000"/>
              <a:defRPr sz="4800"/>
            </a:lvl7pPr>
            <a:lvl8pPr algn="ctr" indent="304800">
              <a:spcBef>
                <a:spcPts val="0"/>
              </a:spcBef>
              <a:buSzPct val="100000"/>
              <a:defRPr sz="4800"/>
            </a:lvl8pPr>
            <a:lvl9pPr algn="ctr" indent="304800">
              <a:spcBef>
                <a:spcPts val="0"/>
              </a:spcBef>
              <a:buSzPct val="100000"/>
              <a:defRPr sz="4800"/>
            </a:lvl9pPr>
          </a:lstStyle>
          <a:p/>
        </p:txBody>
      </p:sp>
      <p:sp>
        <p:nvSpPr>
          <p:cNvPr id="9" name="Shape 9"/>
          <p:cNvSpPr txBox="1"/>
          <p:nvPr>
            <p:ph idx="1" type="subTitle"/>
          </p:nvPr>
        </p:nvSpPr>
        <p:spPr>
          <a:xfrm>
            <a:off y="2840053" x="685800"/>
            <a:ext cy="784737"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200150" x="457200"/>
            <a:ext cy="3725680" cx="8229600"/>
          </a:xfrm>
          <a:prstGeom prst="rect">
            <a:avLst/>
          </a:prstGeom>
        </p:spPr>
        <p:txBody>
          <a:bodyPr bIns="91425" rIns="91425" lIns="91425" tIns="91425" anchor="t" anchorCtr="0"/>
          <a:lstStyle>
            <a:lvl1pPr>
              <a:spcBef>
                <a:spcPts val="0"/>
              </a:spcBef>
              <a:defRPr/>
            </a:lvl1pPr>
            <a:lvl2pPr indent="457200">
              <a:spcBef>
                <a:spcPts val="0"/>
              </a:spcBef>
              <a:defRPr/>
            </a:lvl2pPr>
            <a:lvl3pPr indent="914400">
              <a:spcBef>
                <a:spcPts val="0"/>
              </a:spcBef>
              <a:defRPr/>
            </a:lvl3pPr>
            <a:lvl4pPr indent="1371600">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200150" x="457200"/>
            <a:ext cy="3725680" cx="3994525"/>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200150" x="4692273"/>
            <a:ext cy="3725680" cx="3994525"/>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20" cx="8229600"/>
          </a:xfrm>
          <a:prstGeom prst="rect">
            <a:avLst/>
          </a:prstGeom>
        </p:spPr>
        <p:txBody>
          <a:bodyPr bIns="91425" rIns="91425" lIns="91425" tIns="91425" anchor="t" anchorCtr="0"/>
          <a:lstStyle>
            <a:lvl1pPr algn="ctr" indent="-171450" marL="285750">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250" cx="8229600"/>
          </a:xfrm>
          <a:prstGeom prst="rect">
            <a:avLst/>
          </a:prstGeom>
        </p:spPr>
        <p:txBody>
          <a:bodyPr bIns="91425" rIns="91425" lIns="91425" tIns="91425" anchor="b" anchorCtr="0"/>
          <a:lstStyle>
            <a:lvl1pPr marL="0">
              <a:spcBef>
                <a:spcPts val="0"/>
              </a:spcBef>
              <a:buClr>
                <a:schemeClr val="dk1"/>
              </a:buClr>
              <a:buSzPct val="100000"/>
              <a:buNone/>
              <a:defRPr b="1" sz="3600">
                <a:solidFill>
                  <a:schemeClr val="dk1"/>
                </a:solidFill>
              </a:defRPr>
            </a:lvl1pPr>
            <a:lvl2pPr indent="228600" marL="0">
              <a:spcBef>
                <a:spcPts val="0"/>
              </a:spcBef>
              <a:buClr>
                <a:schemeClr val="dk1"/>
              </a:buClr>
              <a:buSzPct val="100000"/>
              <a:buNone/>
              <a:defRPr b="1" sz="3600">
                <a:solidFill>
                  <a:schemeClr val="dk1"/>
                </a:solidFill>
              </a:defRPr>
            </a:lvl2pPr>
            <a:lvl3pPr indent="228600" marL="0">
              <a:spcBef>
                <a:spcPts val="0"/>
              </a:spcBef>
              <a:buClr>
                <a:schemeClr val="dk1"/>
              </a:buClr>
              <a:buSzPct val="100000"/>
              <a:buNone/>
              <a:defRPr b="1" sz="3600">
                <a:solidFill>
                  <a:schemeClr val="dk1"/>
                </a:solidFill>
              </a:defRPr>
            </a:lvl3pPr>
            <a:lvl4pPr indent="228600" marL="0">
              <a:spcBef>
                <a:spcPts val="0"/>
              </a:spcBef>
              <a:buClr>
                <a:schemeClr val="dk1"/>
              </a:buClr>
              <a:buSzPct val="100000"/>
              <a:buNone/>
              <a:defRPr b="1" sz="3600">
                <a:solidFill>
                  <a:schemeClr val="dk1"/>
                </a:solidFill>
              </a:defRPr>
            </a:lvl4pPr>
            <a:lvl5pPr indent="228600" marL="0">
              <a:spcBef>
                <a:spcPts val="0"/>
              </a:spcBef>
              <a:buClr>
                <a:schemeClr val="dk1"/>
              </a:buClr>
              <a:buSzPct val="100000"/>
              <a:buNone/>
              <a:defRPr b="1" sz="3600">
                <a:solidFill>
                  <a:schemeClr val="dk1"/>
                </a:solidFill>
              </a:defRPr>
            </a:lvl5pPr>
            <a:lvl6pPr indent="228600" marL="0">
              <a:spcBef>
                <a:spcPts val="0"/>
              </a:spcBef>
              <a:buClr>
                <a:schemeClr val="dk1"/>
              </a:buClr>
              <a:buSzPct val="100000"/>
              <a:buNone/>
              <a:defRPr b="1" sz="3600">
                <a:solidFill>
                  <a:schemeClr val="dk1"/>
                </a:solidFill>
              </a:defRPr>
            </a:lvl6pPr>
            <a:lvl7pPr indent="228600" marL="0">
              <a:spcBef>
                <a:spcPts val="0"/>
              </a:spcBef>
              <a:buClr>
                <a:schemeClr val="dk1"/>
              </a:buClr>
              <a:buSzPct val="100000"/>
              <a:buNone/>
              <a:defRPr b="1" sz="3600">
                <a:solidFill>
                  <a:schemeClr val="dk1"/>
                </a:solidFill>
              </a:defRPr>
            </a:lvl7pPr>
            <a:lvl8pPr indent="228600" marL="0">
              <a:spcBef>
                <a:spcPts val="0"/>
              </a:spcBef>
              <a:buClr>
                <a:schemeClr val="dk1"/>
              </a:buClr>
              <a:buSzPct val="100000"/>
              <a:buNone/>
              <a:defRPr b="1" sz="3600">
                <a:solidFill>
                  <a:schemeClr val="dk1"/>
                </a:solidFill>
              </a:defRPr>
            </a:lvl8pPr>
            <a:lvl9pPr indent="228600" marL="0">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80"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3.jpg" Type="http://schemas.openxmlformats.org/officeDocument/2006/relationships/image" Id="rId4"/><Relationship Target="../comments/comment1.xml" Type="http://schemas.openxmlformats.org/officeDocument/2006/relationships/comments" Id="rId3"/><Relationship Target="../media/image01.jpg" Type="http://schemas.openxmlformats.org/officeDocument/2006/relationships/image" Id="rId5"/></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http://www.cambridgefoodbank.on.ca/" Type="http://schemas.openxmlformats.org/officeDocument/2006/relationships/hyperlink" TargetMode="External" Id="rId4"/><Relationship Target="../media/image00.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http://www.habitat.ca/" Type="http://schemas.openxmlformats.org/officeDocument/2006/relationships/hyperlink" TargetMode="External" Id="rId4"/><Relationship Target="../media/image05.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http://www.helpsprogram.org/" Type="http://schemas.openxmlformats.org/officeDocument/2006/relationships/hyperlink" TargetMode="External" Id="rId4"/><Relationship Target="../media/image04.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http://www.eonetwork.org/Pages/welcome.aspx" Type="http://schemas.openxmlformats.org/officeDocument/2006/relationships/hyperlink" TargetMode="External" Id="rId4"/><Relationship Target="../media/image02.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583342" x="685800"/>
            <a:ext cy="1159856" cx="7772400"/>
          </a:xfrm>
          <a:prstGeom prst="rect">
            <a:avLst/>
          </a:prstGeom>
        </p:spPr>
        <p:txBody>
          <a:bodyPr bIns="91425" rIns="91425" lIns="91425" tIns="91425" anchor="b" anchorCtr="0">
            <a:noAutofit/>
          </a:bodyPr>
          <a:lstStyle/>
          <a:p>
            <a:pPr>
              <a:spcBef>
                <a:spcPts val="0"/>
              </a:spcBef>
              <a:buNone/>
            </a:pPr>
            <a:r>
              <a:t/>
            </a:r>
            <a:endParaRPr/>
          </a:p>
        </p:txBody>
      </p:sp>
      <p:sp>
        <p:nvSpPr>
          <p:cNvPr id="24" name="Shape 24"/>
          <p:cNvSpPr txBox="1"/>
          <p:nvPr>
            <p:ph idx="1" type="subTitle"/>
          </p:nvPr>
        </p:nvSpPr>
        <p:spPr>
          <a:xfrm>
            <a:off y="2840053" x="685800"/>
            <a:ext cy="784737" cx="7772400"/>
          </a:xfrm>
          <a:prstGeom prst="rect">
            <a:avLst/>
          </a:prstGeom>
        </p:spPr>
        <p:txBody>
          <a:bodyPr bIns="91425" rIns="91425" lIns="91425" tIns="91425" anchor="t" anchorCtr="0">
            <a:noAutofit/>
          </a:bodyPr>
          <a:lstStyle/>
          <a:p>
            <a:pPr>
              <a:spcBef>
                <a:spcPts val="0"/>
              </a:spcBef>
              <a:buNone/>
            </a:pPr>
            <a:r>
              <a:t/>
            </a:r>
            <a:endParaRPr/>
          </a:p>
        </p:txBody>
      </p:sp>
      <p:sp>
        <p:nvSpPr>
          <p:cNvPr id="25" name="Shape 25"/>
          <p:cNvSpPr txBox="1"/>
          <p:nvPr/>
        </p:nvSpPr>
        <p:spPr>
          <a:xfrm>
            <a:off y="1008325" x="1384150"/>
            <a:ext cy="1267199" cx="6496499"/>
          </a:xfrm>
          <a:prstGeom prst="rect">
            <a:avLst/>
          </a:prstGeom>
        </p:spPr>
        <p:txBody>
          <a:bodyPr bIns="91425" rIns="91425" lIns="91425" tIns="91425" anchor="t" anchorCtr="0">
            <a:noAutofit/>
          </a:bodyPr>
          <a:lstStyle/>
          <a:p>
            <a:pPr>
              <a:spcBef>
                <a:spcPts val="0"/>
              </a:spcBef>
              <a:buNone/>
            </a:pPr>
            <a:r>
              <a:t/>
            </a:r>
            <a:endParaRPr/>
          </a:p>
        </p:txBody>
      </p:sp>
      <p:pic>
        <p:nvPicPr>
          <p:cNvPr id="26" name="Shape 26"/>
          <p:cNvPicPr preferRelativeResize="0"/>
          <p:nvPr/>
        </p:nvPicPr>
        <p:blipFill>
          <a:blip r:embed="rId4"/>
          <a:stretch>
            <a:fillRect/>
          </a:stretch>
        </p:blipFill>
        <p:spPr>
          <a:xfrm>
            <a:off y="-19050" x="0"/>
            <a:ext cy="5143500" cx="9144000"/>
          </a:xfrm>
          <a:prstGeom prst="rect">
            <a:avLst/>
          </a:prstGeom>
          <a:noFill/>
          <a:ln>
            <a:noFill/>
          </a:ln>
        </p:spPr>
      </p:pic>
      <p:sp>
        <p:nvSpPr>
          <p:cNvPr id="27" name="Shape 27"/>
          <p:cNvSpPr txBox="1"/>
          <p:nvPr/>
        </p:nvSpPr>
        <p:spPr>
          <a:xfrm>
            <a:off y="761475" x="503650"/>
            <a:ext cy="1868399" cx="6270900"/>
          </a:xfrm>
          <a:prstGeom prst="rect">
            <a:avLst/>
          </a:prstGeom>
        </p:spPr>
        <p:txBody>
          <a:bodyPr bIns="91425" rIns="91425" lIns="91425" tIns="91425" anchor="t" anchorCtr="0">
            <a:noAutofit/>
          </a:bodyPr>
          <a:lstStyle/>
          <a:p>
            <a:pPr algn="ctr">
              <a:spcBef>
                <a:spcPts val="0"/>
              </a:spcBef>
              <a:buNone/>
            </a:pPr>
            <a:r>
              <a:rPr sz="4800" lang="en">
                <a:solidFill>
                  <a:srgbClr val="FFFFFF"/>
                </a:solidFill>
                <a:latin typeface="Bangers"/>
                <a:ea typeface="Bangers"/>
                <a:cs typeface="Bangers"/>
                <a:sym typeface="Bangers"/>
              </a:rPr>
              <a:t>The White Tiger: NGO Research</a:t>
            </a:r>
          </a:p>
        </p:txBody>
      </p:sp>
      <p:pic>
        <p:nvPicPr>
          <p:cNvPr id="28" name="Shape 28"/>
          <p:cNvPicPr preferRelativeResize="0"/>
          <p:nvPr/>
        </p:nvPicPr>
        <p:blipFill>
          <a:blip r:embed="rId5"/>
          <a:stretch>
            <a:fillRect/>
          </a:stretch>
        </p:blipFill>
        <p:spPr>
          <a:xfrm>
            <a:off y="2098700" x="226300"/>
            <a:ext cy="2857500" cx="19050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32" name="Shape 32"/>
        <p:cNvGrpSpPr/>
        <p:nvPr/>
      </p:nvGrpSpPr>
      <p:grpSpPr>
        <a:xfrm>
          <a:off y="0" x="0"/>
          <a:ext cy="0" cx="0"/>
          <a:chOff y="0" x="0"/>
          <a:chExt cy="0" cx="0"/>
        </a:xfrm>
      </p:grpSpPr>
      <p:sp>
        <p:nvSpPr>
          <p:cNvPr id="33" name="Shape 33"/>
          <p:cNvSpPr txBox="1"/>
          <p:nvPr>
            <p:ph idx="1" type="body"/>
          </p:nvPr>
        </p:nvSpPr>
        <p:spPr>
          <a:xfrm>
            <a:off y="206000" x="330775"/>
            <a:ext cy="1095899" cx="4520100"/>
          </a:xfrm>
          <a:prstGeom prst="rect">
            <a:avLst/>
          </a:prstGeom>
        </p:spPr>
        <p:txBody>
          <a:bodyPr bIns="91425" rIns="91425" lIns="91425" tIns="91425" anchor="t" anchorCtr="0">
            <a:noAutofit/>
          </a:bodyPr>
          <a:lstStyle/>
          <a:p>
            <a:pPr rtl="0" lvl="0">
              <a:spcBef>
                <a:spcPts val="0"/>
              </a:spcBef>
              <a:buClr>
                <a:srgbClr val="000000"/>
              </a:buClr>
              <a:buSzPct val="25000"/>
              <a:buFont typeface="Arial"/>
              <a:buNone/>
            </a:pPr>
            <a:r>
              <a:rPr sz="7200" lang="en">
                <a:solidFill>
                  <a:srgbClr val="CC0000"/>
                </a:solidFill>
                <a:latin typeface="Bangers"/>
                <a:ea typeface="Bangers"/>
                <a:cs typeface="Bangers"/>
                <a:sym typeface="Bangers"/>
              </a:rPr>
              <a:t>Poverty</a:t>
            </a:r>
          </a:p>
          <a:p>
            <a:pPr>
              <a:spcBef>
                <a:spcPts val="0"/>
              </a:spcBef>
              <a:buNone/>
            </a:pPr>
            <a:r>
              <a:t/>
            </a:r>
            <a:endParaRPr/>
          </a:p>
        </p:txBody>
      </p:sp>
      <p:pic>
        <p:nvPicPr>
          <p:cNvPr id="34" name="Shape 34"/>
          <p:cNvPicPr preferRelativeResize="0"/>
          <p:nvPr/>
        </p:nvPicPr>
        <p:blipFill>
          <a:blip r:embed="rId3"/>
          <a:stretch>
            <a:fillRect/>
          </a:stretch>
        </p:blipFill>
        <p:spPr>
          <a:xfrm>
            <a:off y="1488012" x="475550"/>
            <a:ext cy="2330800" cx="2936374"/>
          </a:xfrm>
          <a:prstGeom prst="rect">
            <a:avLst/>
          </a:prstGeom>
          <a:noFill/>
          <a:ln>
            <a:noFill/>
          </a:ln>
        </p:spPr>
      </p:pic>
      <p:sp>
        <p:nvSpPr>
          <p:cNvPr id="35" name="Shape 35"/>
          <p:cNvSpPr txBox="1"/>
          <p:nvPr/>
        </p:nvSpPr>
        <p:spPr>
          <a:xfrm>
            <a:off y="4004950" x="334537"/>
            <a:ext cy="914099" cx="3218400"/>
          </a:xfrm>
          <a:prstGeom prst="rect">
            <a:avLst/>
          </a:prstGeom>
        </p:spPr>
        <p:txBody>
          <a:bodyPr bIns="91425" rIns="91425" lIns="91425" tIns="91425" anchor="t" anchorCtr="0">
            <a:noAutofit/>
          </a:bodyPr>
          <a:lstStyle/>
          <a:p>
            <a:pPr rtl="0" lvl="0">
              <a:spcBef>
                <a:spcPts val="0"/>
              </a:spcBef>
              <a:buNone/>
            </a:pPr>
            <a:r>
              <a:rPr b="1" sz="1800" lang="en">
                <a:solidFill>
                  <a:srgbClr val="38761D"/>
                </a:solidFill>
              </a:rPr>
              <a:t>Self Help Food Bank</a:t>
            </a:r>
          </a:p>
          <a:p>
            <a:pPr>
              <a:spcBef>
                <a:spcPts val="0"/>
              </a:spcBef>
              <a:buNone/>
            </a:pPr>
            <a:r>
              <a:rPr u="sng" sz="1200" lang="en">
                <a:solidFill>
                  <a:srgbClr val="FF0000"/>
                </a:solidFill>
                <a:hlinkClick r:id="rId4"/>
              </a:rPr>
              <a:t>http://www.cambridgefoodbank.on.ca/</a:t>
            </a:r>
            <a:r>
              <a:rPr sz="1200" lang="en">
                <a:solidFill>
                  <a:srgbClr val="FF0000"/>
                </a:solidFill>
              </a:rPr>
              <a:t> </a:t>
            </a:r>
          </a:p>
        </p:txBody>
      </p:sp>
      <p:sp>
        <p:nvSpPr>
          <p:cNvPr id="36" name="Shape 36"/>
          <p:cNvSpPr txBox="1"/>
          <p:nvPr/>
        </p:nvSpPr>
        <p:spPr>
          <a:xfrm>
            <a:off y="1340825" x="3771600"/>
            <a:ext cy="991799" cx="5143499"/>
          </a:xfrm>
          <a:prstGeom prst="rect">
            <a:avLst/>
          </a:prstGeom>
        </p:spPr>
        <p:txBody>
          <a:bodyPr bIns="91425" rIns="91425" lIns="91425" tIns="91425" anchor="t" anchorCtr="0">
            <a:noAutofit/>
          </a:bodyPr>
          <a:lstStyle/>
          <a:p>
            <a:pPr>
              <a:spcBef>
                <a:spcPts val="0"/>
              </a:spcBef>
              <a:buNone/>
            </a:pPr>
            <a:r>
              <a:rPr lang="en">
                <a:solidFill>
                  <a:srgbClr val="38761D"/>
                </a:solidFill>
              </a:rPr>
              <a:t>“...unless you want your mouth full of fecs, straw, soggy parts of human bodies, buffalo carrion, and seven different kinds of industrial acids.” (Adiga, 12)</a:t>
            </a:r>
          </a:p>
        </p:txBody>
      </p:sp>
      <p:sp>
        <p:nvSpPr>
          <p:cNvPr id="37" name="Shape 37"/>
          <p:cNvSpPr txBox="1"/>
          <p:nvPr/>
        </p:nvSpPr>
        <p:spPr>
          <a:xfrm>
            <a:off y="2216050" x="3771600"/>
            <a:ext cy="2703000" cx="4783799"/>
          </a:xfrm>
          <a:prstGeom prst="rect">
            <a:avLst/>
          </a:prstGeom>
        </p:spPr>
        <p:txBody>
          <a:bodyPr bIns="91425" rIns="91425" lIns="91425" tIns="91425" anchor="t" anchorCtr="0">
            <a:noAutofit/>
          </a:bodyPr>
          <a:lstStyle/>
          <a:p>
            <a:pPr rtl="0" lvl="0">
              <a:spcBef>
                <a:spcPts val="0"/>
              </a:spcBef>
              <a:buNone/>
            </a:pPr>
            <a:r>
              <a:rPr lang="en">
                <a:solidFill>
                  <a:srgbClr val="FF0000"/>
                </a:solidFill>
              </a:rPr>
              <a:t>Description of Organization:</a:t>
            </a:r>
            <a:r>
              <a:rPr lang="en">
                <a:solidFill>
                  <a:srgbClr val="38761D"/>
                </a:solidFill>
              </a:rPr>
              <a:t> The Cambridge self help food bank helps the less fortunate to go to sleep with a full stomach everyday. They donate not only food but also clothes and everyday essentials.</a:t>
            </a:r>
          </a:p>
          <a:p>
            <a:pPr rtl="0" lvl="0">
              <a:spcBef>
                <a:spcPts val="0"/>
              </a:spcBef>
              <a:buNone/>
            </a:pPr>
            <a:r>
              <a:t/>
            </a:r>
            <a:endParaRPr>
              <a:solidFill>
                <a:srgbClr val="38761D"/>
              </a:solidFill>
            </a:endParaRPr>
          </a:p>
          <a:p>
            <a:pPr rtl="0" lvl="0">
              <a:spcBef>
                <a:spcPts val="0"/>
              </a:spcBef>
              <a:buNone/>
            </a:pPr>
            <a:r>
              <a:rPr lang="en">
                <a:solidFill>
                  <a:srgbClr val="FF0000"/>
                </a:solidFill>
              </a:rPr>
              <a:t>How Can this Help?</a:t>
            </a:r>
            <a:r>
              <a:rPr lang="en">
                <a:solidFill>
                  <a:srgbClr val="38761D"/>
                </a:solidFill>
              </a:rPr>
              <a:t> </a:t>
            </a:r>
          </a:p>
          <a:p>
            <a:pPr>
              <a:spcBef>
                <a:spcPts val="0"/>
              </a:spcBef>
              <a:buNone/>
            </a:pPr>
            <a:r>
              <a:rPr lang="en">
                <a:solidFill>
                  <a:srgbClr val="38761D"/>
                </a:solidFill>
              </a:rPr>
              <a:t>The quote above describes a dirty place full of poverty. My main character’s family, has up to 7 people to feed including their pride and joy, the cow. Sometimes the family is unable to feed everyone and the food bank would provide food and other necessities that Balram and his family can use to survive.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41" name="Shape 41"/>
        <p:cNvGrpSpPr/>
        <p:nvPr/>
      </p:nvGrpSpPr>
      <p:grpSpPr>
        <a:xfrm>
          <a:off y="0" x="0"/>
          <a:ext cy="0" cx="0"/>
          <a:chOff y="0" x="0"/>
          <a:chExt cy="0" cx="0"/>
        </a:xfrm>
      </p:grpSpPr>
      <p:sp>
        <p:nvSpPr>
          <p:cNvPr id="42" name="Shape 42"/>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t/>
            </a:r>
            <a:endParaRPr/>
          </a:p>
        </p:txBody>
      </p:sp>
      <p:sp>
        <p:nvSpPr>
          <p:cNvPr id="43" name="Shape 43"/>
          <p:cNvSpPr txBox="1"/>
          <p:nvPr/>
        </p:nvSpPr>
        <p:spPr>
          <a:xfrm rot="-425">
            <a:off y="294200" x="166700"/>
            <a:ext cy="1134300" cx="4848899"/>
          </a:xfrm>
          <a:prstGeom prst="rect">
            <a:avLst/>
          </a:prstGeom>
        </p:spPr>
        <p:txBody>
          <a:bodyPr bIns="91425" rIns="91425" lIns="91425" tIns="91425" anchor="t" anchorCtr="0">
            <a:noAutofit/>
          </a:bodyPr>
          <a:lstStyle/>
          <a:p>
            <a:pPr rtl="0" lvl="0">
              <a:spcBef>
                <a:spcPts val="0"/>
              </a:spcBef>
              <a:buNone/>
            </a:pPr>
            <a:r>
              <a:rPr sz="7200" lang="en">
                <a:solidFill>
                  <a:srgbClr val="274E13"/>
                </a:solidFill>
                <a:latin typeface="Bangers"/>
                <a:ea typeface="Bangers"/>
                <a:cs typeface="Bangers"/>
                <a:sym typeface="Bangers"/>
              </a:rPr>
              <a:t>Homelessness</a:t>
            </a:r>
          </a:p>
        </p:txBody>
      </p:sp>
      <p:pic>
        <p:nvPicPr>
          <p:cNvPr id="44" name="Shape 44"/>
          <p:cNvPicPr preferRelativeResize="0"/>
          <p:nvPr/>
        </p:nvPicPr>
        <p:blipFill>
          <a:blip r:embed="rId3"/>
          <a:stretch>
            <a:fillRect/>
          </a:stretch>
        </p:blipFill>
        <p:spPr>
          <a:xfrm>
            <a:off y="1357025" x="354512"/>
            <a:ext cy="2775199" cx="2892825"/>
          </a:xfrm>
          <a:prstGeom prst="rect">
            <a:avLst/>
          </a:prstGeom>
          <a:noFill/>
          <a:ln>
            <a:noFill/>
          </a:ln>
        </p:spPr>
      </p:pic>
      <p:sp>
        <p:nvSpPr>
          <p:cNvPr id="45" name="Shape 45"/>
          <p:cNvSpPr txBox="1"/>
          <p:nvPr/>
        </p:nvSpPr>
        <p:spPr>
          <a:xfrm>
            <a:off y="3917450" x="288637"/>
            <a:ext cy="670800" cx="3024600"/>
          </a:xfrm>
          <a:prstGeom prst="rect">
            <a:avLst/>
          </a:prstGeom>
        </p:spPr>
        <p:txBody>
          <a:bodyPr bIns="91425" rIns="91425" lIns="91425" tIns="91425" anchor="t" anchorCtr="0">
            <a:noAutofit/>
          </a:bodyPr>
          <a:lstStyle/>
          <a:p>
            <a:pPr rtl="0" lvl="0">
              <a:spcBef>
                <a:spcPts val="0"/>
              </a:spcBef>
              <a:buNone/>
            </a:pPr>
            <a:r>
              <a:rPr b="1" sz="1800" lang="en">
                <a:solidFill>
                  <a:srgbClr val="1155CC"/>
                </a:solidFill>
              </a:rPr>
              <a:t>Habitat for Human</a:t>
            </a:r>
          </a:p>
          <a:p>
            <a:pPr rtl="0" lvl="0">
              <a:spcBef>
                <a:spcPts val="0"/>
              </a:spcBef>
              <a:buNone/>
            </a:pPr>
            <a:r>
              <a:rPr u="sng" sz="1200" lang="en">
                <a:solidFill>
                  <a:srgbClr val="38761D"/>
                </a:solidFill>
                <a:hlinkClick r:id="rId4"/>
              </a:rPr>
              <a:t>http://www.habitat.ca/</a:t>
            </a:r>
          </a:p>
          <a:p>
            <a:pPr>
              <a:spcBef>
                <a:spcPts val="0"/>
              </a:spcBef>
              <a:buNone/>
            </a:pPr>
            <a:r>
              <a:t/>
            </a:r>
            <a:endParaRPr sz="1200">
              <a:solidFill>
                <a:srgbClr val="38761D"/>
              </a:solidFill>
            </a:endParaRPr>
          </a:p>
        </p:txBody>
      </p:sp>
      <p:sp>
        <p:nvSpPr>
          <p:cNvPr id="46" name="Shape 46"/>
          <p:cNvSpPr txBox="1"/>
          <p:nvPr/>
        </p:nvSpPr>
        <p:spPr>
          <a:xfrm>
            <a:off y="1340825" x="3771600"/>
            <a:ext cy="991799" cx="5143499"/>
          </a:xfrm>
          <a:prstGeom prst="rect">
            <a:avLst/>
          </a:prstGeom>
        </p:spPr>
        <p:txBody>
          <a:bodyPr bIns="91425" rIns="91425" lIns="91425" tIns="91425" anchor="t" anchorCtr="0">
            <a:noAutofit/>
          </a:bodyPr>
          <a:lstStyle/>
          <a:p>
            <a:pPr rtl="0" lvl="0">
              <a:spcBef>
                <a:spcPts val="0"/>
              </a:spcBef>
              <a:buNone/>
            </a:pPr>
            <a:r>
              <a:rPr lang="en">
                <a:solidFill>
                  <a:srgbClr val="1155CC"/>
                </a:solidFill>
              </a:rPr>
              <a:t>“Vivid red and brown flashes of feather-roosters fly up and down the roofs of the house. Past the hogs and roosters, you’ll get to my…” (Adiga, 17)</a:t>
            </a:r>
          </a:p>
        </p:txBody>
      </p:sp>
      <p:sp>
        <p:nvSpPr>
          <p:cNvPr id="47" name="Shape 47"/>
          <p:cNvSpPr txBox="1"/>
          <p:nvPr/>
        </p:nvSpPr>
        <p:spPr>
          <a:xfrm>
            <a:off y="2225475" x="3771600"/>
            <a:ext cy="2703000" cx="4783799"/>
          </a:xfrm>
          <a:prstGeom prst="rect">
            <a:avLst/>
          </a:prstGeom>
        </p:spPr>
        <p:txBody>
          <a:bodyPr bIns="91425" rIns="91425" lIns="91425" tIns="91425" anchor="t" anchorCtr="0">
            <a:noAutofit/>
          </a:bodyPr>
          <a:lstStyle/>
          <a:p>
            <a:pPr rtl="0" lvl="0">
              <a:spcBef>
                <a:spcPts val="0"/>
              </a:spcBef>
              <a:buNone/>
            </a:pPr>
            <a:r>
              <a:rPr lang="en">
                <a:solidFill>
                  <a:srgbClr val="38761D"/>
                </a:solidFill>
              </a:rPr>
              <a:t>Description of Organization: </a:t>
            </a:r>
            <a:r>
              <a:rPr lang="en">
                <a:solidFill>
                  <a:srgbClr val="1155CC"/>
                </a:solidFill>
              </a:rPr>
              <a:t>Habitat for Humanity builds/renovates houses for the less fortunate. They give everyone the chance to enjoy a warm and comfortable place to live. </a:t>
            </a:r>
          </a:p>
          <a:p>
            <a:pPr rtl="0" lvl="0">
              <a:spcBef>
                <a:spcPts val="0"/>
              </a:spcBef>
              <a:buNone/>
            </a:pPr>
            <a:r>
              <a:t/>
            </a:r>
            <a:endParaRPr>
              <a:solidFill>
                <a:srgbClr val="38761D"/>
              </a:solidFill>
            </a:endParaRPr>
          </a:p>
          <a:p>
            <a:pPr rtl="0" lvl="0">
              <a:spcBef>
                <a:spcPts val="0"/>
              </a:spcBef>
              <a:buNone/>
            </a:pPr>
            <a:r>
              <a:rPr lang="en">
                <a:solidFill>
                  <a:srgbClr val="38761D"/>
                </a:solidFill>
              </a:rPr>
              <a:t>How can this Help?</a:t>
            </a:r>
          </a:p>
          <a:p>
            <a:pPr rtl="0" lvl="0">
              <a:spcBef>
                <a:spcPts val="0"/>
              </a:spcBef>
              <a:buNone/>
            </a:pPr>
            <a:r>
              <a:rPr lang="en">
                <a:solidFill>
                  <a:srgbClr val="0B5394"/>
                </a:solidFill>
              </a:rPr>
              <a:t>Again, this helps Balram and his family. They live in a beaten up neighborhood with 7 members under one roof. Habitat for Humanity could provide them with a well constructed place to live in. This would allow them to be comfortable and safe in their own home.</a:t>
            </a:r>
          </a:p>
          <a:p>
            <a:pPr rtl="0" lvl="0">
              <a:spcBef>
                <a:spcPts val="0"/>
              </a:spcBef>
              <a:buNone/>
            </a:pPr>
            <a:r>
              <a:t/>
            </a:r>
            <a:endParaRPr>
              <a:solidFill>
                <a:srgbClr val="38761D"/>
              </a:solidFill>
            </a:endParaRPr>
          </a:p>
          <a:p>
            <a:pPr rtl="0" lvl="0">
              <a:spcBef>
                <a:spcPts val="0"/>
              </a:spcBef>
              <a:buNone/>
            </a:pPr>
            <a:r>
              <a:t/>
            </a:r>
            <a:endParaRPr>
              <a:solidFill>
                <a:srgbClr val="38761D"/>
              </a:solidFill>
            </a:endParaRPr>
          </a:p>
          <a:p>
            <a:pPr rtl="0" lvl="0">
              <a:spcBef>
                <a:spcPts val="0"/>
              </a:spcBef>
              <a:buNone/>
            </a:pPr>
            <a:r>
              <a:t/>
            </a:r>
            <a:endParaRPr>
              <a:solidFill>
                <a:srgbClr val="1155CC"/>
              </a:solidFill>
            </a:endParaRPr>
          </a:p>
          <a:p>
            <a:pPr rtl="0" lvl="0">
              <a:spcBef>
                <a:spcPts val="0"/>
              </a:spcBef>
              <a:buNone/>
            </a:pPr>
            <a:r>
              <a:rPr lang="en">
                <a:solidFill>
                  <a:srgbClr val="38761D"/>
                </a:solidFill>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51" name="Shape 51"/>
        <p:cNvGrpSpPr/>
        <p:nvPr/>
      </p:nvGrpSpPr>
      <p:grpSpPr>
        <a:xfrm>
          <a:off y="0" x="0"/>
          <a:ext cy="0" cx="0"/>
          <a:chOff y="0" x="0"/>
          <a:chExt cy="0" cx="0"/>
        </a:xfrm>
      </p:grpSpPr>
      <p:sp>
        <p:nvSpPr>
          <p:cNvPr id="52" name="Shape 52"/>
          <p:cNvSpPr txBox="1"/>
          <p:nvPr/>
        </p:nvSpPr>
        <p:spPr>
          <a:xfrm rot="-445">
            <a:off y="197800" x="313101"/>
            <a:ext cy="1304699" cx="4634999"/>
          </a:xfrm>
          <a:prstGeom prst="rect">
            <a:avLst/>
          </a:prstGeom>
        </p:spPr>
        <p:txBody>
          <a:bodyPr bIns="91425" rIns="91425" lIns="91425" tIns="91425" anchor="t" anchorCtr="0">
            <a:noAutofit/>
          </a:bodyPr>
          <a:lstStyle/>
          <a:p>
            <a:pPr rtl="0" lvl="0">
              <a:spcBef>
                <a:spcPts val="0"/>
              </a:spcBef>
              <a:buNone/>
            </a:pPr>
            <a:r>
              <a:rPr sz="7200" lang="en">
                <a:solidFill>
                  <a:srgbClr val="1155CC"/>
                </a:solidFill>
                <a:latin typeface="Bangers"/>
                <a:ea typeface="Bangers"/>
                <a:cs typeface="Bangers"/>
                <a:sym typeface="Bangers"/>
              </a:rPr>
              <a:t>Uneducated</a:t>
            </a:r>
          </a:p>
          <a:p>
            <a:pPr rtl="0" lvl="0">
              <a:spcBef>
                <a:spcPts val="0"/>
              </a:spcBef>
              <a:buNone/>
            </a:pPr>
            <a:r>
              <a:t/>
            </a:r>
            <a:endParaRPr sz="4800">
              <a:latin typeface="Bangers"/>
              <a:ea typeface="Bangers"/>
              <a:cs typeface="Bangers"/>
              <a:sym typeface="Bangers"/>
            </a:endParaRPr>
          </a:p>
        </p:txBody>
      </p:sp>
      <p:pic>
        <p:nvPicPr>
          <p:cNvPr id="53" name="Shape 53"/>
          <p:cNvPicPr preferRelativeResize="0"/>
          <p:nvPr/>
        </p:nvPicPr>
        <p:blipFill>
          <a:blip r:embed="rId3"/>
          <a:stretch>
            <a:fillRect/>
          </a:stretch>
        </p:blipFill>
        <p:spPr>
          <a:xfrm>
            <a:off y="1502800" x="516625"/>
            <a:ext cy="2363225" cx="2724149"/>
          </a:xfrm>
          <a:prstGeom prst="rect">
            <a:avLst/>
          </a:prstGeom>
          <a:noFill/>
          <a:ln>
            <a:noFill/>
          </a:ln>
        </p:spPr>
      </p:pic>
      <p:sp>
        <p:nvSpPr>
          <p:cNvPr id="54" name="Shape 54"/>
          <p:cNvSpPr txBox="1"/>
          <p:nvPr/>
        </p:nvSpPr>
        <p:spPr>
          <a:xfrm>
            <a:off y="4092450" x="156525"/>
            <a:ext cy="661200" cx="4093500"/>
          </a:xfrm>
          <a:prstGeom prst="rect">
            <a:avLst/>
          </a:prstGeom>
        </p:spPr>
        <p:txBody>
          <a:bodyPr bIns="91425" rIns="91425" lIns="91425" tIns="91425" anchor="t" anchorCtr="0">
            <a:noAutofit/>
          </a:bodyPr>
          <a:lstStyle/>
          <a:p>
            <a:pPr rtl="0" lvl="0">
              <a:spcBef>
                <a:spcPts val="0"/>
              </a:spcBef>
              <a:buNone/>
            </a:pPr>
            <a:r>
              <a:rPr b="1" sz="1800" lang="en">
                <a:solidFill>
                  <a:srgbClr val="1155CC"/>
                </a:solidFill>
              </a:rPr>
              <a:t>HELPS</a:t>
            </a:r>
          </a:p>
          <a:p>
            <a:pPr>
              <a:spcBef>
                <a:spcPts val="0"/>
              </a:spcBef>
              <a:buNone/>
            </a:pPr>
            <a:r>
              <a:rPr sz="1200" lang="en">
                <a:solidFill>
                  <a:srgbClr val="F1C232"/>
                </a:solidFill>
              </a:rPr>
              <a:t>http://www.helps</a:t>
            </a:r>
            <a:r>
              <a:rPr u="sng" sz="1200" lang="en">
                <a:solidFill>
                  <a:srgbClr val="F1C232"/>
                </a:solidFill>
                <a:hlinkClick r:id="rId4"/>
              </a:rPr>
              <a:t>http://www.helpsprogram.org/</a:t>
            </a:r>
            <a:r>
              <a:rPr sz="1200" lang="en">
                <a:solidFill>
                  <a:srgbClr val="F1C232"/>
                </a:solidFill>
              </a:rPr>
              <a:t>program.org/</a:t>
            </a:r>
          </a:p>
        </p:txBody>
      </p:sp>
      <p:sp>
        <p:nvSpPr>
          <p:cNvPr id="55" name="Shape 55"/>
          <p:cNvSpPr txBox="1"/>
          <p:nvPr/>
        </p:nvSpPr>
        <p:spPr>
          <a:xfrm>
            <a:off y="1048025" x="4142475"/>
            <a:ext cy="991799" cx="5143499"/>
          </a:xfrm>
          <a:prstGeom prst="rect">
            <a:avLst/>
          </a:prstGeom>
        </p:spPr>
        <p:txBody>
          <a:bodyPr bIns="91425" rIns="91425" lIns="91425" tIns="91425" anchor="t" anchorCtr="0">
            <a:noAutofit/>
          </a:bodyPr>
          <a:lstStyle/>
          <a:p>
            <a:pPr rtl="0" lvl="0">
              <a:spcBef>
                <a:spcPts val="0"/>
              </a:spcBef>
              <a:buNone/>
            </a:pPr>
            <a:r>
              <a:rPr lang="en">
                <a:solidFill>
                  <a:srgbClr val="FFD966"/>
                </a:solidFill>
              </a:rPr>
              <a:t>“Kishan was standing in the doorway of the classroom. He gestured with his fingers...I was taken to tea shop. “My brother.” Kishan said. “He’s come to join me.” (Adiga, 31)</a:t>
            </a:r>
          </a:p>
        </p:txBody>
      </p:sp>
      <p:sp>
        <p:nvSpPr>
          <p:cNvPr id="56" name="Shape 56"/>
          <p:cNvSpPr txBox="1"/>
          <p:nvPr/>
        </p:nvSpPr>
        <p:spPr>
          <a:xfrm>
            <a:off y="1902550" x="4054100"/>
            <a:ext cy="3054600" cx="4783799"/>
          </a:xfrm>
          <a:prstGeom prst="rect">
            <a:avLst/>
          </a:prstGeom>
        </p:spPr>
        <p:txBody>
          <a:bodyPr bIns="91425" rIns="91425" lIns="91425" tIns="91425" anchor="t" anchorCtr="0">
            <a:noAutofit/>
          </a:bodyPr>
          <a:lstStyle/>
          <a:p>
            <a:pPr rtl="0" lvl="0">
              <a:spcBef>
                <a:spcPts val="0"/>
              </a:spcBef>
              <a:buClr>
                <a:schemeClr val="dk1"/>
              </a:buClr>
              <a:buSzPct val="78571"/>
              <a:buFont typeface="Arial"/>
              <a:buNone/>
            </a:pPr>
            <a:r>
              <a:rPr lang="en">
                <a:solidFill>
                  <a:srgbClr val="1155CC"/>
                </a:solidFill>
              </a:rPr>
              <a:t>Description of Organization: </a:t>
            </a:r>
            <a:r>
              <a:rPr lang="en">
                <a:solidFill>
                  <a:srgbClr val="FFD966"/>
                </a:solidFill>
              </a:rPr>
              <a:t>This organization allows children to spend 30mins of their  day to learn basic skills. They teach math, reading, writing, spelling and much more.</a:t>
            </a:r>
          </a:p>
          <a:p>
            <a:pPr rtl="0" lvl="0">
              <a:spcBef>
                <a:spcPts val="0"/>
              </a:spcBef>
              <a:buClr>
                <a:schemeClr val="dk1"/>
              </a:buClr>
              <a:buFont typeface="Arial"/>
              <a:buNone/>
            </a:pPr>
            <a:r>
              <a:t/>
            </a:r>
            <a:endParaRPr>
              <a:solidFill>
                <a:srgbClr val="38761D"/>
              </a:solidFill>
            </a:endParaRPr>
          </a:p>
          <a:p>
            <a:pPr rtl="0" lvl="0">
              <a:spcBef>
                <a:spcPts val="0"/>
              </a:spcBef>
              <a:buNone/>
            </a:pPr>
            <a:r>
              <a:rPr lang="en">
                <a:solidFill>
                  <a:srgbClr val="1155CC"/>
                </a:solidFill>
              </a:rPr>
              <a:t>How can this Help?</a:t>
            </a:r>
          </a:p>
          <a:p>
            <a:pPr rtl="0" lvl="0">
              <a:spcBef>
                <a:spcPts val="0"/>
              </a:spcBef>
              <a:buClr>
                <a:schemeClr val="dk1"/>
              </a:buClr>
              <a:buSzPct val="78571"/>
              <a:buFont typeface="Arial"/>
              <a:buNone/>
            </a:pPr>
            <a:r>
              <a:rPr lang="en">
                <a:solidFill>
                  <a:srgbClr val="FFD966"/>
                </a:solidFill>
              </a:rPr>
              <a:t>Balram gets pulled out of school and sent to work at a tea shop to earn money to pay off his family's debts. From experience i know there are various internet cafes in India. If he could take 30mins out of his day to go and learn on this website then he could keep up with his studies. This will help him not only work and earn money but also keep up with his studies and eventually work towards getting a more reasonable job.</a:t>
            </a:r>
          </a:p>
          <a:p>
            <a:pPr rtl="0" lvl="0">
              <a:spcBef>
                <a:spcPts val="0"/>
              </a:spcBef>
              <a:buClr>
                <a:schemeClr val="dk1"/>
              </a:buClr>
              <a:buSzPct val="78571"/>
              <a:buFont typeface="Arial"/>
              <a:buNone/>
            </a:pPr>
            <a:r>
              <a:rPr lang="en">
                <a:solidFill>
                  <a:srgbClr val="38761D"/>
                </a:solidFill>
              </a:rPr>
              <a:t> </a:t>
            </a:r>
          </a:p>
          <a:p>
            <a:pPr rtl="0" lvl="0">
              <a:spcBef>
                <a:spcPts val="0"/>
              </a:spcBef>
              <a:buNone/>
            </a:pPr>
            <a:r>
              <a:t/>
            </a:r>
            <a:endParaRPr>
              <a:solidFill>
                <a:srgbClr val="38761D"/>
              </a:solidFil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60" name="Shape 60"/>
        <p:cNvGrpSpPr/>
        <p:nvPr/>
      </p:nvGrpSpPr>
      <p:grpSpPr>
        <a:xfrm>
          <a:off y="0" x="0"/>
          <a:ext cy="0" cx="0"/>
          <a:chOff y="0" x="0"/>
          <a:chExt cy="0" cx="0"/>
        </a:xfrm>
      </p:grpSpPr>
      <p:sp>
        <p:nvSpPr>
          <p:cNvPr id="61" name="Shape 61"/>
          <p:cNvSpPr txBox="1"/>
          <p:nvPr/>
        </p:nvSpPr>
        <p:spPr>
          <a:xfrm>
            <a:off y="343650" x="163625"/>
            <a:ext cy="1133399" cx="5630399"/>
          </a:xfrm>
          <a:prstGeom prst="rect">
            <a:avLst/>
          </a:prstGeom>
        </p:spPr>
        <p:txBody>
          <a:bodyPr bIns="91425" rIns="91425" lIns="91425" tIns="91425" anchor="t" anchorCtr="0">
            <a:noAutofit/>
          </a:bodyPr>
          <a:lstStyle/>
          <a:p>
            <a:pPr rtl="0" lvl="0">
              <a:spcBef>
                <a:spcPts val="0"/>
              </a:spcBef>
              <a:buNone/>
            </a:pPr>
            <a:r>
              <a:rPr b="1" sz="5000" lang="en">
                <a:solidFill>
                  <a:srgbClr val="351C75"/>
                </a:solidFill>
                <a:latin typeface="Bangers"/>
                <a:ea typeface="Bangers"/>
                <a:cs typeface="Bangers"/>
                <a:sym typeface="Bangers"/>
              </a:rPr>
              <a:t>Young Entrepreneurs</a:t>
            </a:r>
          </a:p>
        </p:txBody>
      </p:sp>
      <p:pic>
        <p:nvPicPr>
          <p:cNvPr id="62" name="Shape 62"/>
          <p:cNvPicPr preferRelativeResize="0"/>
          <p:nvPr/>
        </p:nvPicPr>
        <p:blipFill>
          <a:blip r:embed="rId3"/>
          <a:stretch>
            <a:fillRect/>
          </a:stretch>
        </p:blipFill>
        <p:spPr>
          <a:xfrm>
            <a:off y="1228475" x="416300"/>
            <a:ext cy="2443175" cx="3036924"/>
          </a:xfrm>
          <a:prstGeom prst="rect">
            <a:avLst/>
          </a:prstGeom>
          <a:noFill/>
          <a:ln>
            <a:noFill/>
          </a:ln>
        </p:spPr>
      </p:pic>
      <p:sp>
        <p:nvSpPr>
          <p:cNvPr id="63" name="Shape 63"/>
          <p:cNvSpPr txBox="1"/>
          <p:nvPr/>
        </p:nvSpPr>
        <p:spPr>
          <a:xfrm>
            <a:off y="3956350" x="310200"/>
            <a:ext cy="651299" cx="3830999"/>
          </a:xfrm>
          <a:prstGeom prst="rect">
            <a:avLst/>
          </a:prstGeom>
        </p:spPr>
        <p:txBody>
          <a:bodyPr bIns="91425" rIns="91425" lIns="91425" tIns="91425" anchor="t" anchorCtr="0">
            <a:noAutofit/>
          </a:bodyPr>
          <a:lstStyle/>
          <a:p>
            <a:pPr rtl="0" lvl="0">
              <a:spcBef>
                <a:spcPts val="0"/>
              </a:spcBef>
              <a:buNone/>
            </a:pPr>
            <a:r>
              <a:rPr b="1" lang="en">
                <a:solidFill>
                  <a:srgbClr val="351C75"/>
                </a:solidFill>
              </a:rPr>
              <a:t>Entrepreneurs’ Organization</a:t>
            </a:r>
          </a:p>
          <a:p>
            <a:pPr>
              <a:spcBef>
                <a:spcPts val="0"/>
              </a:spcBef>
              <a:buNone/>
            </a:pPr>
            <a:r>
              <a:rPr u="sng" sz="1200" lang="en">
                <a:solidFill>
                  <a:srgbClr val="F52916"/>
                </a:solidFill>
                <a:hlinkClick r:id="rId4"/>
              </a:rPr>
              <a:t>http://www.eonetwork.org/Pages/welcome.aspx</a:t>
            </a:r>
          </a:p>
        </p:txBody>
      </p:sp>
      <p:sp>
        <p:nvSpPr>
          <p:cNvPr id="64" name="Shape 64"/>
          <p:cNvSpPr txBox="1"/>
          <p:nvPr/>
        </p:nvSpPr>
        <p:spPr>
          <a:xfrm>
            <a:off y="1747350" x="3878375"/>
            <a:ext cy="3043800" cx="4783799"/>
          </a:xfrm>
          <a:prstGeom prst="rect">
            <a:avLst/>
          </a:prstGeom>
        </p:spPr>
        <p:txBody>
          <a:bodyPr bIns="91425" rIns="91425" lIns="91425" tIns="91425" anchor="t" anchorCtr="0">
            <a:noAutofit/>
          </a:bodyPr>
          <a:lstStyle/>
          <a:p>
            <a:pPr rtl="0" lvl="0">
              <a:spcBef>
                <a:spcPts val="0"/>
              </a:spcBef>
              <a:buNone/>
            </a:pPr>
            <a:r>
              <a:rPr lang="en">
                <a:solidFill>
                  <a:srgbClr val="351C75"/>
                </a:solidFill>
              </a:rPr>
              <a:t>Description of Organization: </a:t>
            </a:r>
            <a:r>
              <a:rPr lang="en">
                <a:solidFill>
                  <a:srgbClr val="FF0000"/>
                </a:solidFill>
              </a:rPr>
              <a:t>This organization helps new entrepreneurs gain knowledge and develop the skills necessary to become an entrepreneur. Others are also able to question the many professionals available to talk anytime.</a:t>
            </a:r>
          </a:p>
          <a:p>
            <a:pPr rtl="0" lvl="0">
              <a:spcBef>
                <a:spcPts val="0"/>
              </a:spcBef>
              <a:buClr>
                <a:schemeClr val="dk1"/>
              </a:buClr>
              <a:buFont typeface="Arial"/>
              <a:buNone/>
            </a:pPr>
            <a:r>
              <a:t/>
            </a:r>
            <a:endParaRPr>
              <a:solidFill>
                <a:srgbClr val="38761D"/>
              </a:solidFill>
            </a:endParaRPr>
          </a:p>
          <a:p>
            <a:pPr rtl="0" lvl="0">
              <a:spcBef>
                <a:spcPts val="0"/>
              </a:spcBef>
              <a:buNone/>
            </a:pPr>
            <a:r>
              <a:rPr lang="en">
                <a:solidFill>
                  <a:srgbClr val="351C75"/>
                </a:solidFill>
              </a:rPr>
              <a:t>How can this Help?</a:t>
            </a:r>
          </a:p>
          <a:p>
            <a:pPr rtl="0" lvl="0">
              <a:spcBef>
                <a:spcPts val="0"/>
              </a:spcBef>
              <a:buClr>
                <a:schemeClr val="dk1"/>
              </a:buClr>
              <a:buSzPct val="78571"/>
              <a:buFont typeface="Arial"/>
              <a:buNone/>
            </a:pPr>
            <a:r>
              <a:rPr lang="en">
                <a:solidFill>
                  <a:srgbClr val="FF0000"/>
                </a:solidFill>
              </a:rPr>
              <a:t>Balram did terrible things in order to be where he is today (killed his master). If he had the help of this organization he would be able to become an entrepreneur without using these illegal ways. They can help him develop the necessary skills such as communication, integrity and responsibility. He also has  the ability to contact more experienced entrepreneurs and learn from their experience.</a:t>
            </a:r>
          </a:p>
          <a:p>
            <a:pPr rtl="0" lvl="0">
              <a:spcBef>
                <a:spcPts val="0"/>
              </a:spcBef>
              <a:buClr>
                <a:schemeClr val="dk1"/>
              </a:buClr>
              <a:buSzPct val="78571"/>
              <a:buFont typeface="Arial"/>
              <a:buNone/>
            </a:pPr>
            <a:r>
              <a:rPr lang="en">
                <a:solidFill>
                  <a:srgbClr val="38761D"/>
                </a:solidFill>
              </a:rPr>
              <a:t> </a:t>
            </a:r>
          </a:p>
          <a:p>
            <a:pPr rtl="0" lvl="0">
              <a:spcBef>
                <a:spcPts val="0"/>
              </a:spcBef>
              <a:buNone/>
            </a:pPr>
            <a:r>
              <a:t/>
            </a:r>
            <a:endParaRPr>
              <a:solidFill>
                <a:srgbClr val="38761D"/>
              </a:solidFill>
            </a:endParaRPr>
          </a:p>
        </p:txBody>
      </p:sp>
      <p:sp>
        <p:nvSpPr>
          <p:cNvPr id="65" name="Shape 65"/>
          <p:cNvSpPr txBox="1"/>
          <p:nvPr/>
        </p:nvSpPr>
        <p:spPr>
          <a:xfrm>
            <a:off y="1228475" x="3824975"/>
            <a:ext cy="475199" cx="4890600"/>
          </a:xfrm>
          <a:prstGeom prst="rect">
            <a:avLst/>
          </a:prstGeom>
        </p:spPr>
        <p:txBody>
          <a:bodyPr bIns="91425" rIns="91425" lIns="91425" tIns="91425" anchor="t" anchorCtr="0">
            <a:noAutofit/>
          </a:bodyPr>
          <a:lstStyle/>
          <a:p>
            <a:pPr>
              <a:spcBef>
                <a:spcPts val="0"/>
              </a:spcBef>
              <a:buNone/>
            </a:pPr>
            <a:r>
              <a:rPr lang="en">
                <a:solidFill>
                  <a:srgbClr val="F52916"/>
                </a:solidFill>
              </a:rPr>
              <a:t>“I’m a self taught entrepreneur” (Adiga, 4)</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69" name="Shape 69"/>
        <p:cNvGrpSpPr/>
        <p:nvPr/>
      </p:nvGrpSpPr>
      <p:grpSpPr>
        <a:xfrm>
          <a:off y="0" x="0"/>
          <a:ext cy="0" cx="0"/>
          <a:chOff y="0" x="0"/>
          <a:chExt cy="0" cx="0"/>
        </a:xfrm>
      </p:grpSpPr>
      <p:sp>
        <p:nvSpPr>
          <p:cNvPr id="70" name="Shape 70"/>
          <p:cNvSpPr txBox="1"/>
          <p:nvPr/>
        </p:nvSpPr>
        <p:spPr>
          <a:xfrm>
            <a:off y="1603350" x="757450"/>
            <a:ext cy="2800199" cx="7447799"/>
          </a:xfrm>
          <a:prstGeom prst="rect">
            <a:avLst/>
          </a:prstGeom>
        </p:spPr>
        <p:txBody>
          <a:bodyPr bIns="91425" rIns="91425" lIns="91425" tIns="91425" anchor="t" anchorCtr="0">
            <a:noAutofit/>
          </a:bodyPr>
          <a:lstStyle/>
          <a:p>
            <a:pPr algn="ctr">
              <a:spcBef>
                <a:spcPts val="0"/>
              </a:spcBef>
              <a:buNone/>
            </a:pPr>
            <a:r>
              <a:rPr sz="9600" lang="en">
                <a:solidFill>
                  <a:srgbClr val="E06666"/>
                </a:solidFill>
                <a:latin typeface="Bangers"/>
                <a:ea typeface="Bangers"/>
                <a:cs typeface="Bangers"/>
                <a:sym typeface="Bangers"/>
              </a:rPr>
              <a:t>THE END</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